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35"/>
  </p:notesMasterIdLst>
  <p:handoutMasterIdLst>
    <p:handoutMasterId r:id="rId36"/>
  </p:handoutMasterIdLst>
  <p:sldIdLst>
    <p:sldId id="322" r:id="rId4"/>
    <p:sldId id="343" r:id="rId5"/>
    <p:sldId id="359" r:id="rId6"/>
    <p:sldId id="358" r:id="rId7"/>
    <p:sldId id="355" r:id="rId8"/>
    <p:sldId id="353" r:id="rId9"/>
    <p:sldId id="360" r:id="rId10"/>
    <p:sldId id="356" r:id="rId11"/>
    <p:sldId id="357"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9" r:id="rId26"/>
    <p:sldId id="380" r:id="rId27"/>
    <p:sldId id="381" r:id="rId28"/>
    <p:sldId id="374" r:id="rId29"/>
    <p:sldId id="375" r:id="rId30"/>
    <p:sldId id="376" r:id="rId31"/>
    <p:sldId id="377" r:id="rId32"/>
    <p:sldId id="378" r:id="rId33"/>
    <p:sldId id="350"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93F"/>
    <a:srgbClr val="932947"/>
    <a:srgbClr val="8A264C"/>
    <a:srgbClr val="892737"/>
    <a:srgbClr val="7C2A36"/>
    <a:srgbClr val="7F2346"/>
    <a:srgbClr val="6D1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1531" autoAdjust="0"/>
  </p:normalViewPr>
  <p:slideViewPr>
    <p:cSldViewPr>
      <p:cViewPr>
        <p:scale>
          <a:sx n="57" d="100"/>
          <a:sy n="57" d="100"/>
        </p:scale>
        <p:origin x="-151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B118690-EEA5-4879-9428-7B15AD8F3F5C}" type="datetimeFigureOut">
              <a:rPr lang="en-US" smtClean="0"/>
              <a:pPr/>
              <a:t>5/17/2018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3EAE6C7-4F4E-4990-9711-4DB337C1EE46}" type="slidenum">
              <a:rPr lang="en-US" smtClean="0"/>
              <a:pPr/>
              <a:t>‹#›</a:t>
            </a:fld>
            <a:endParaRPr lang="en-US"/>
          </a:p>
        </p:txBody>
      </p:sp>
    </p:spTree>
    <p:extLst>
      <p:ext uri="{BB962C8B-B14F-4D97-AF65-F5344CB8AC3E}">
        <p14:creationId xmlns:p14="http://schemas.microsoft.com/office/powerpoint/2010/main" val="2179372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6395D55-F2FA-4991-B142-45FF38BE4481}" type="datetimeFigureOut">
              <a:rPr lang="en-US" smtClean="0"/>
              <a:pPr/>
              <a:t>5/17/2018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D560CA2-167B-4A6B-8933-9BCB8591501E}" type="slidenum">
              <a:rPr lang="en-US" smtClean="0"/>
              <a:pPr/>
              <a:t>‹#›</a:t>
            </a:fld>
            <a:endParaRPr lang="en-US"/>
          </a:p>
        </p:txBody>
      </p:sp>
    </p:spTree>
    <p:extLst>
      <p:ext uri="{BB962C8B-B14F-4D97-AF65-F5344CB8AC3E}">
        <p14:creationId xmlns:p14="http://schemas.microsoft.com/office/powerpoint/2010/main" val="66908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s.fed.us/t-d/pubs/htmlpubs/htm105123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gweather.com/hea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PowerPoint is intended to be used in conjunction with RedRover’s complete “The Dangers of Dogs in Hot Cars” teaching guide</a:t>
            </a:r>
            <a:r>
              <a:rPr lang="en-US" baseline="0" dirty="0"/>
              <a:t>, available at www.RedRover.org/MDIClesson. </a:t>
            </a:r>
          </a:p>
          <a:p>
            <a:endParaRPr lang="en-US" baseline="0" dirty="0"/>
          </a:p>
          <a:p>
            <a:r>
              <a:rPr lang="en-US" baseline="0" dirty="0"/>
              <a:t>Copyright 2018</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Recommendation: Add your own recent case studies from your own area. Visit www.MyDogIsCool.com/reports to find recent cases,</a:t>
            </a:r>
            <a:r>
              <a:rPr lang="en-US" baseline="0" dirty="0"/>
              <a:t> or do an Internet news search.</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Recommendation: Do an Internet news search to add your own recent case studies from your own area.</a:t>
            </a:r>
          </a:p>
        </p:txBody>
      </p:sp>
      <p:sp>
        <p:nvSpPr>
          <p:cNvPr id="4" name="Slide Number Placeholder 3"/>
          <p:cNvSpPr>
            <a:spLocks noGrp="1"/>
          </p:cNvSpPr>
          <p:nvPr>
            <p:ph type="sldNum" sz="quarter" idx="10"/>
          </p:nvPr>
        </p:nvSpPr>
        <p:spPr/>
        <p:txBody>
          <a:bodyPr/>
          <a:lstStyle/>
          <a:p>
            <a:fld id="{7D560CA2-167B-4A6B-8933-9BCB859150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The sun’s energy passes through the windshield and is absorbed by the interior of the car, such as the seats and dashboard.</a:t>
            </a:r>
          </a:p>
          <a:p>
            <a:pPr lvl="0"/>
            <a:r>
              <a:rPr lang="en-US" sz="1200" kern="1200" dirty="0">
                <a:solidFill>
                  <a:schemeClr val="tx1"/>
                </a:solidFill>
                <a:latin typeface="+mn-lt"/>
                <a:ea typeface="+mn-ea"/>
                <a:cs typeface="+mn-cs"/>
              </a:rPr>
              <a:t>Light energy turns into heat energy.</a:t>
            </a:r>
          </a:p>
          <a:p>
            <a:pPr lvl="0"/>
            <a:r>
              <a:rPr lang="en-US" sz="1200" kern="1200" dirty="0">
                <a:solidFill>
                  <a:schemeClr val="tx1"/>
                </a:solidFill>
                <a:latin typeface="+mn-lt"/>
                <a:ea typeface="+mn-ea"/>
                <a:cs typeface="+mn-cs"/>
              </a:rPr>
              <a:t>The heat energy is re-radiated from the car’s interior, but it cannot pass back through the glass and the car warms up!</a:t>
            </a:r>
          </a:p>
        </p:txBody>
      </p:sp>
      <p:sp>
        <p:nvSpPr>
          <p:cNvPr id="4" name="Slide Number Placeholder 3"/>
          <p:cNvSpPr>
            <a:spLocks noGrp="1"/>
          </p:cNvSpPr>
          <p:nvPr>
            <p:ph type="sldNum" sz="quarter" idx="10"/>
          </p:nvPr>
        </p:nvSpPr>
        <p:spPr/>
        <p:txBody>
          <a:bodyPr/>
          <a:lstStyle/>
          <a:p>
            <a:fld id="{7D560CA2-167B-4A6B-8933-9BCB859150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(Possible answers: greenhouse, solar oven, camping water heater, solar panel)</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(Possible answers: greenhouse, solar oven, camping water heater, solar panel)</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(Possible answers: greenhouse, solar oven, camping water heater, solar panel)</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Possible</a:t>
            </a:r>
            <a:r>
              <a:rPr lang="en-US" sz="1200" baseline="0" dirty="0"/>
              <a:t> answers:</a:t>
            </a:r>
          </a:p>
          <a:p>
            <a:pPr>
              <a:buFontTx/>
              <a:buChar char="-"/>
            </a:pPr>
            <a:r>
              <a:rPr lang="en-US" sz="1200" baseline="0" dirty="0"/>
              <a:t>Sweating</a:t>
            </a:r>
          </a:p>
          <a:p>
            <a:pPr>
              <a:buFontTx/>
              <a:buChar char="-"/>
            </a:pPr>
            <a:r>
              <a:rPr lang="en-US" sz="1200" baseline="0" dirty="0"/>
              <a:t> drink water, mist water onto body, etc</a:t>
            </a:r>
          </a:p>
          <a:p>
            <a:pPr>
              <a:buFontTx/>
              <a:buChar char="-"/>
            </a:pPr>
            <a:r>
              <a:rPr lang="en-US" sz="1200" baseline="0" dirty="0"/>
              <a:t> Evaporative cooling</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a:hlinkClick r:id="rId3"/>
              </a:rPr>
              <a:t>http://www.fs.fed.us/t-d/pubs/htmlpubs/htm10512316/</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a:t>
            </a:r>
            <a:r>
              <a:rPr lang="en-US" dirty="0">
                <a:solidFill>
                  <a:schemeClr val="tx2">
                    <a:lumMod val="60000"/>
                    <a:lumOff val="40000"/>
                  </a:schemeClr>
                </a:solidFill>
              </a:rPr>
              <a:t> http://www.kidport.com/RefLib/Science/HumanBody/NervousSystem/Hypothalamus.htm </a:t>
            </a:r>
          </a:p>
        </p:txBody>
      </p:sp>
      <p:sp>
        <p:nvSpPr>
          <p:cNvPr id="4" name="Slide Number Placeholder 3"/>
          <p:cNvSpPr>
            <a:spLocks noGrp="1"/>
          </p:cNvSpPr>
          <p:nvPr>
            <p:ph type="sldNum" sz="quarter" idx="10"/>
          </p:nvPr>
        </p:nvSpPr>
        <p:spPr/>
        <p:txBody>
          <a:bodyPr/>
          <a:lstStyle/>
          <a:p>
            <a:fld id="{7D560CA2-167B-4A6B-8933-9BCB859150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Answer key</a:t>
            </a:r>
          </a:p>
        </p:txBody>
      </p:sp>
      <p:sp>
        <p:nvSpPr>
          <p:cNvPr id="4" name="Slide Number Placeholder 3"/>
          <p:cNvSpPr>
            <a:spLocks noGrp="1"/>
          </p:cNvSpPr>
          <p:nvPr>
            <p:ph type="sldNum" sz="quarter" idx="10"/>
          </p:nvPr>
        </p:nvSpPr>
        <p:spPr/>
        <p:txBody>
          <a:bodyPr/>
          <a:lstStyle/>
          <a:p>
            <a:fld id="{7D560CA2-167B-4A6B-8933-9BCB8591501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none" kern="1200" dirty="0">
                <a:solidFill>
                  <a:schemeClr val="tx1"/>
                </a:solidFill>
                <a:latin typeface="+mn-lt"/>
                <a:ea typeface="+mn-ea"/>
                <a:cs typeface="+mn-cs"/>
              </a:rPr>
              <a:t>Answer key: </a:t>
            </a:r>
            <a:r>
              <a:rPr lang="en-US" sz="1200" u="sng" kern="1200" dirty="0">
                <a:solidFill>
                  <a:schemeClr val="tx1"/>
                </a:solidFill>
                <a:latin typeface="+mn-lt"/>
                <a:ea typeface="+mn-ea"/>
                <a:cs typeface="+mn-cs"/>
              </a:rPr>
              <a:t>(Thermoregulation)</a:t>
            </a:r>
            <a:r>
              <a:rPr lang="en-US" sz="1200" kern="1200" dirty="0">
                <a:solidFill>
                  <a:schemeClr val="tx1"/>
                </a:solidFill>
                <a:latin typeface="+mn-lt"/>
                <a:ea typeface="+mn-ea"/>
                <a:cs typeface="+mn-cs"/>
              </a:rPr>
              <a:t> is a term that refers to the body’s temperature control system. Dogs have sweat glands located in their </a:t>
            </a:r>
            <a:r>
              <a:rPr lang="en-US" sz="1200" u="sng" kern="1200" dirty="0">
                <a:solidFill>
                  <a:schemeClr val="tx1"/>
                </a:solidFill>
                <a:latin typeface="+mn-lt"/>
                <a:ea typeface="+mn-ea"/>
                <a:cs typeface="+mn-cs"/>
              </a:rPr>
              <a:t>(paws and ear canals)</a:t>
            </a:r>
            <a:r>
              <a:rPr lang="en-US" sz="1200" kern="1200" dirty="0">
                <a:solidFill>
                  <a:schemeClr val="tx1"/>
                </a:solidFill>
                <a:latin typeface="+mn-lt"/>
                <a:ea typeface="+mn-ea"/>
                <a:cs typeface="+mn-cs"/>
              </a:rPr>
              <a:t>, but these do not help cool the dog very much in very hot temperatures, since these body parts are small compared to the rest of the dog. The main way that dogs cool themselves off is through </a:t>
            </a:r>
            <a:r>
              <a:rPr lang="en-US" sz="1200" u="sng" kern="1200" dirty="0">
                <a:solidFill>
                  <a:schemeClr val="tx1"/>
                </a:solidFill>
                <a:latin typeface="+mn-lt"/>
                <a:ea typeface="+mn-ea"/>
                <a:cs typeface="+mn-cs"/>
              </a:rPr>
              <a:t>(panting)</a:t>
            </a:r>
            <a:r>
              <a:rPr lang="en-US" sz="1200" kern="1200" dirty="0">
                <a:solidFill>
                  <a:schemeClr val="tx1"/>
                </a:solidFill>
                <a:latin typeface="+mn-lt"/>
                <a:ea typeface="+mn-ea"/>
                <a:cs typeface="+mn-cs"/>
              </a:rPr>
              <a:t>. A dog’s </a:t>
            </a:r>
            <a:r>
              <a:rPr lang="en-US" sz="1200" u="sng" kern="1200" dirty="0">
                <a:solidFill>
                  <a:schemeClr val="tx1"/>
                </a:solidFill>
                <a:latin typeface="+mn-lt"/>
                <a:ea typeface="+mn-ea"/>
                <a:cs typeface="+mn-cs"/>
              </a:rPr>
              <a:t>(tongue)</a:t>
            </a:r>
            <a:r>
              <a:rPr lang="en-US" sz="1200" kern="1200" dirty="0">
                <a:solidFill>
                  <a:schemeClr val="tx1"/>
                </a:solidFill>
                <a:latin typeface="+mn-lt"/>
                <a:ea typeface="+mn-ea"/>
                <a:cs typeface="+mn-cs"/>
              </a:rPr>
              <a:t> is moist and wide, making it possible for water to </a:t>
            </a:r>
            <a:r>
              <a:rPr lang="en-US" sz="1200" u="sng" kern="1200" dirty="0">
                <a:solidFill>
                  <a:schemeClr val="tx1"/>
                </a:solidFill>
                <a:latin typeface="+mn-lt"/>
                <a:ea typeface="+mn-ea"/>
                <a:cs typeface="+mn-cs"/>
              </a:rPr>
              <a:t>(evaporate)</a:t>
            </a:r>
            <a:r>
              <a:rPr lang="en-US" sz="1200" kern="1200" dirty="0">
                <a:solidFill>
                  <a:schemeClr val="tx1"/>
                </a:solidFill>
                <a:latin typeface="+mn-lt"/>
                <a:ea typeface="+mn-ea"/>
                <a:cs typeface="+mn-cs"/>
              </a:rPr>
              <a:t> from its surface, , and take heat away with it. When a dog pants, it switches from normal breathing to fast, shallow breathing. This shallow breathing means that the dog is using its muscles to work its </a:t>
            </a:r>
            <a:r>
              <a:rPr lang="en-US" sz="1200" u="sng" kern="1200" dirty="0">
                <a:solidFill>
                  <a:schemeClr val="tx1"/>
                </a:solidFill>
                <a:latin typeface="+mn-lt"/>
                <a:ea typeface="+mn-ea"/>
                <a:cs typeface="+mn-cs"/>
              </a:rPr>
              <a:t>(lungs)</a:t>
            </a:r>
            <a:r>
              <a:rPr lang="en-US" sz="1200" kern="1200" dirty="0">
                <a:solidFill>
                  <a:schemeClr val="tx1"/>
                </a:solidFill>
                <a:latin typeface="+mn-lt"/>
                <a:ea typeface="+mn-ea"/>
                <a:cs typeface="+mn-cs"/>
              </a:rPr>
              <a:t> harder. This increase in muscle use causes the dog’s </a:t>
            </a:r>
            <a:r>
              <a:rPr lang="en-US" sz="1200" u="sng" kern="1200" dirty="0">
                <a:solidFill>
                  <a:schemeClr val="tx1"/>
                </a:solidFill>
                <a:latin typeface="+mn-lt"/>
                <a:ea typeface="+mn-ea"/>
                <a:cs typeface="+mn-cs"/>
              </a:rPr>
              <a:t>(heart)</a:t>
            </a:r>
            <a:r>
              <a:rPr lang="en-US" sz="1200" kern="1200" dirty="0">
                <a:solidFill>
                  <a:schemeClr val="tx1"/>
                </a:solidFill>
                <a:latin typeface="+mn-lt"/>
                <a:ea typeface="+mn-ea"/>
                <a:cs typeface="+mn-cs"/>
              </a:rPr>
              <a:t> to work harder to pump blood to his muscles. Panting, like </a:t>
            </a:r>
            <a:r>
              <a:rPr lang="en-US" sz="1200" u="sng" kern="1200" dirty="0">
                <a:solidFill>
                  <a:schemeClr val="tx1"/>
                </a:solidFill>
                <a:latin typeface="+mn-lt"/>
                <a:ea typeface="+mn-ea"/>
                <a:cs typeface="+mn-cs"/>
              </a:rPr>
              <a:t>(sweating)</a:t>
            </a:r>
            <a:r>
              <a:rPr lang="en-US" sz="1200" kern="1200" dirty="0">
                <a:solidFill>
                  <a:schemeClr val="tx1"/>
                </a:solidFill>
                <a:latin typeface="+mn-lt"/>
                <a:ea typeface="+mn-ea"/>
                <a:cs typeface="+mn-cs"/>
              </a:rPr>
              <a:t> in humans, is a form of </a:t>
            </a:r>
            <a:r>
              <a:rPr lang="en-US" sz="1200" u="sng" kern="1200" dirty="0">
                <a:solidFill>
                  <a:schemeClr val="tx1"/>
                </a:solidFill>
                <a:latin typeface="+mn-lt"/>
                <a:ea typeface="+mn-ea"/>
                <a:cs typeface="+mn-cs"/>
              </a:rPr>
              <a:t>(evaporative cooling)</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7D560CA2-167B-4A6B-8933-9BCB8591501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 sample data and examples on following slides.</a:t>
            </a:r>
          </a:p>
        </p:txBody>
      </p:sp>
      <p:sp>
        <p:nvSpPr>
          <p:cNvPr id="4" name="Slide Number Placeholder 3"/>
          <p:cNvSpPr>
            <a:spLocks noGrp="1"/>
          </p:cNvSpPr>
          <p:nvPr>
            <p:ph type="sldNum" sz="quarter" idx="10"/>
          </p:nvPr>
        </p:nvSpPr>
        <p:spPr/>
        <p:txBody>
          <a:bodyPr/>
          <a:lstStyle/>
          <a:p>
            <a:fld id="{7D560CA2-167B-4A6B-8933-9BCB8591501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560CA2-167B-4A6B-8933-9BCB8591501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real data from a study posted on Golden Gate Weather Services. Source: </a:t>
            </a:r>
            <a:r>
              <a:rPr lang="en-US" dirty="0">
                <a:hlinkClick r:id="rId3"/>
              </a:rPr>
              <a:t>http://ggweather.com/heat/</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data collection table</a:t>
            </a:r>
          </a:p>
          <a:p>
            <a:endParaRPr lang="en-US" dirty="0"/>
          </a:p>
          <a:p>
            <a:r>
              <a:rPr lang="en-US" dirty="0"/>
              <a:t>Printable</a:t>
            </a:r>
            <a:r>
              <a:rPr lang="en-US" baseline="0" dirty="0"/>
              <a:t> handouts available at www.RedRover.org/MDIClesson</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Blank data collection table</a:t>
            </a:r>
          </a:p>
          <a:p>
            <a:endParaRPr lang="en-US" dirty="0"/>
          </a:p>
          <a:p>
            <a:r>
              <a:rPr lang="en-US" dirty="0"/>
              <a:t>Printable</a:t>
            </a:r>
            <a:r>
              <a:rPr lang="en-US" baseline="0" dirty="0"/>
              <a:t> handouts available at www.RedRover.org/MDIClesson</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graph</a:t>
            </a:r>
          </a:p>
          <a:p>
            <a:endParaRPr lang="en-US" dirty="0"/>
          </a:p>
          <a:p>
            <a:r>
              <a:rPr lang="en-US" dirty="0"/>
              <a:t>Printable</a:t>
            </a:r>
            <a:r>
              <a:rPr lang="en-US" baseline="0" dirty="0"/>
              <a:t> handouts available at www.RedRover.org/MDIClesson</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Blank graph</a:t>
            </a:r>
          </a:p>
          <a:p>
            <a:endParaRPr lang="en-US" dirty="0"/>
          </a:p>
          <a:p>
            <a:r>
              <a:rPr lang="en-US" dirty="0"/>
              <a:t>Printable</a:t>
            </a:r>
            <a:r>
              <a:rPr lang="en-US" baseline="0" dirty="0"/>
              <a:t> handouts available at www.RedRover.org/MDIClesson</a:t>
            </a:r>
            <a:endParaRPr lang="en-US" dirty="0"/>
          </a:p>
        </p:txBody>
      </p:sp>
      <p:sp>
        <p:nvSpPr>
          <p:cNvPr id="4" name="Slide Number Placeholder 3"/>
          <p:cNvSpPr>
            <a:spLocks noGrp="1"/>
          </p:cNvSpPr>
          <p:nvPr>
            <p:ph type="sldNum" sz="quarter" idx="10"/>
          </p:nvPr>
        </p:nvSpPr>
        <p:spPr/>
        <p:txBody>
          <a:bodyPr/>
          <a:lstStyle/>
          <a:p>
            <a:fld id="{7D560CA2-167B-4A6B-8933-9BCB859150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5C5A6A-4FD6-4C7D-982D-75FD2977DA2E}" type="datetime1">
              <a:rPr lang="en-US" smtClean="0"/>
              <a:pPr/>
              <a:t>5/17/2018</a:t>
            </a:fld>
            <a:endParaRPr lang="en-US"/>
          </a:p>
        </p:txBody>
      </p:sp>
      <p:sp>
        <p:nvSpPr>
          <p:cNvPr id="5" name="Footer Placeholder 4"/>
          <p:cNvSpPr>
            <a:spLocks noGrp="1"/>
          </p:cNvSpPr>
          <p:nvPr>
            <p:ph type="ftr" sz="quarter" idx="11"/>
          </p:nvPr>
        </p:nvSpPr>
        <p:spPr/>
        <p:txBody>
          <a:bodyPr/>
          <a:lstStyle/>
          <a:p>
            <a:r>
              <a:rPr lang="en-US"/>
              <a:t>2011 RedRover Responders formerly United Animal Nations Emergency Animal Rescue Service</a:t>
            </a:r>
          </a:p>
        </p:txBody>
      </p:sp>
      <p:sp>
        <p:nvSpPr>
          <p:cNvPr id="6" name="Slide Number Placeholder 5"/>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ED57D-3E37-4107-8887-AF119ABF909A}" type="datetime1">
              <a:rPr lang="en-US" smtClean="0"/>
              <a:pPr/>
              <a:t>5/17/2018</a:t>
            </a:fld>
            <a:endParaRPr lang="en-US"/>
          </a:p>
        </p:txBody>
      </p:sp>
      <p:sp>
        <p:nvSpPr>
          <p:cNvPr id="5" name="Footer Placeholder 4"/>
          <p:cNvSpPr>
            <a:spLocks noGrp="1"/>
          </p:cNvSpPr>
          <p:nvPr>
            <p:ph type="ftr" sz="quarter" idx="11"/>
          </p:nvPr>
        </p:nvSpPr>
        <p:spPr/>
        <p:txBody>
          <a:bodyPr/>
          <a:lstStyle/>
          <a:p>
            <a:r>
              <a:rPr lang="en-US"/>
              <a:t>2011 RedRover Responders formerly United Animal Nations Emergency Animal Rescue Service</a:t>
            </a:r>
          </a:p>
        </p:txBody>
      </p:sp>
      <p:sp>
        <p:nvSpPr>
          <p:cNvPr id="6" name="Slide Number Placeholder 5"/>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D3607-232F-4439-8814-07C814488C47}" type="datetime1">
              <a:rPr lang="en-US" smtClean="0"/>
              <a:pPr/>
              <a:t>5/17/2018</a:t>
            </a:fld>
            <a:endParaRPr lang="en-US"/>
          </a:p>
        </p:txBody>
      </p:sp>
      <p:sp>
        <p:nvSpPr>
          <p:cNvPr id="5" name="Footer Placeholder 4"/>
          <p:cNvSpPr>
            <a:spLocks noGrp="1"/>
          </p:cNvSpPr>
          <p:nvPr>
            <p:ph type="ftr" sz="quarter" idx="11"/>
          </p:nvPr>
        </p:nvSpPr>
        <p:spPr/>
        <p:txBody>
          <a:bodyPr/>
          <a:lstStyle/>
          <a:p>
            <a:r>
              <a:rPr lang="en-US"/>
              <a:t>2011 RedRover Responders formerly United Animal Nations Emergency Animal Rescue Service</a:t>
            </a:r>
          </a:p>
        </p:txBody>
      </p:sp>
      <p:sp>
        <p:nvSpPr>
          <p:cNvPr id="6" name="Slide Number Placeholder 5"/>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42FBA-7C10-4C4D-AD6E-F06A8374680F}" type="datetime1">
              <a:rPr lang="en-US" smtClean="0"/>
              <a:pPr/>
              <a:t>5/17/2018</a:t>
            </a:fld>
            <a:endParaRPr lang="en-US"/>
          </a:p>
        </p:txBody>
      </p:sp>
      <p:sp>
        <p:nvSpPr>
          <p:cNvPr id="5" name="Footer Placeholder 4"/>
          <p:cNvSpPr>
            <a:spLocks noGrp="1"/>
          </p:cNvSpPr>
          <p:nvPr>
            <p:ph type="ftr" sz="quarter" idx="11"/>
          </p:nvPr>
        </p:nvSpPr>
        <p:spPr/>
        <p:txBody>
          <a:bodyPr/>
          <a:lstStyle/>
          <a:p>
            <a:r>
              <a:rPr lang="en-US"/>
              <a:t>2011 RedRover Responders formerly United Animal Nations Emergency Animal Rescue Service</a:t>
            </a:r>
          </a:p>
        </p:txBody>
      </p:sp>
      <p:sp>
        <p:nvSpPr>
          <p:cNvPr id="6" name="Slide Number Placeholder 5"/>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4063D0-56D1-4F49-B3AE-D121EA4366D7}"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63D0-56D1-4F49-B3AE-D121EA4366D7}"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4063D0-56D1-4F49-B3AE-D121EA4366D7}"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4063D0-56D1-4F49-B3AE-D121EA4366D7}"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4063D0-56D1-4F49-B3AE-D121EA4366D7}"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4063D0-56D1-4F49-B3AE-D121EA4366D7}"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063D0-56D1-4F49-B3AE-D121EA4366D7}"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userDrawn="1">
            <p:ph type="ftr" sz="quarter" idx="11"/>
          </p:nvPr>
        </p:nvSpPr>
        <p:spPr>
          <a:xfrm>
            <a:off x="228600" y="6324600"/>
            <a:ext cx="8686800" cy="365125"/>
          </a:xfrm>
        </p:spPr>
        <p:txBody>
          <a:bodyPr/>
          <a:lstStyle/>
          <a:p>
            <a:r>
              <a:rPr lang="en-US" dirty="0">
                <a:solidFill>
                  <a:schemeClr val="tx1">
                    <a:lumMod val="50000"/>
                    <a:lumOff val="50000"/>
                  </a:schemeClr>
                </a:solidFill>
                <a:latin typeface="Arial" pitchFamily="34" charset="0"/>
              </a:rPr>
              <a:t>www.redrover,.org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063D0-56D1-4F49-B3AE-D121EA4366D7}"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063D0-56D1-4F49-B3AE-D121EA4366D7}"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63D0-56D1-4F49-B3AE-D121EA4366D7}"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63D0-56D1-4F49-B3AE-D121EA4366D7}"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E9D44-A0E8-4A28-9FCD-51A0A5E9CA7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C6F721-6D56-47B7-BCFB-807B900D8E60}"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6F721-6D56-47B7-BCFB-807B900D8E60}"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C6F721-6D56-47B7-BCFB-807B900D8E60}"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C6F721-6D56-47B7-BCFB-807B900D8E60}"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C6F721-6D56-47B7-BCFB-807B900D8E60}"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C6F721-6D56-47B7-BCFB-807B900D8E60}"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16009-F059-4BBB-B299-375FA0587ABF}" type="datetime1">
              <a:rPr lang="en-US" smtClean="0"/>
              <a:pPr/>
              <a:t>5/17/2018</a:t>
            </a:fld>
            <a:endParaRPr lang="en-US"/>
          </a:p>
        </p:txBody>
      </p:sp>
      <p:sp>
        <p:nvSpPr>
          <p:cNvPr id="5" name="Footer Placeholder 4"/>
          <p:cNvSpPr>
            <a:spLocks noGrp="1"/>
          </p:cNvSpPr>
          <p:nvPr>
            <p:ph type="ftr" sz="quarter" idx="11"/>
          </p:nvPr>
        </p:nvSpPr>
        <p:spPr/>
        <p:txBody>
          <a:bodyPr/>
          <a:lstStyle/>
          <a:p>
            <a:r>
              <a:rPr lang="en-US"/>
              <a:t>2011 RedRover Responders formerly United Animal Nations Emergency Animal Rescue Service</a:t>
            </a:r>
          </a:p>
        </p:txBody>
      </p:sp>
      <p:sp>
        <p:nvSpPr>
          <p:cNvPr id="6" name="Slide Number Placeholder 5"/>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6F721-6D56-47B7-BCFB-807B900D8E60}"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C6F721-6D56-47B7-BCFB-807B900D8E60}"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C6F721-6D56-47B7-BCFB-807B900D8E60}"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6F721-6D56-47B7-BCFB-807B900D8E60}"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6F721-6D56-47B7-BCFB-807B900D8E60}"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ADC1F-3768-46E7-BED1-EB16EF3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AE360F-11BD-4B7C-B44A-C2D341B1794E}" type="datetime1">
              <a:rPr lang="en-US" smtClean="0"/>
              <a:pPr/>
              <a:t>5/17/2018</a:t>
            </a:fld>
            <a:endParaRPr lang="en-US"/>
          </a:p>
        </p:txBody>
      </p:sp>
      <p:sp>
        <p:nvSpPr>
          <p:cNvPr id="6" name="Footer Placeholder 5"/>
          <p:cNvSpPr>
            <a:spLocks noGrp="1"/>
          </p:cNvSpPr>
          <p:nvPr>
            <p:ph type="ftr" sz="quarter" idx="11"/>
          </p:nvPr>
        </p:nvSpPr>
        <p:spPr/>
        <p:txBody>
          <a:bodyPr/>
          <a:lstStyle/>
          <a:p>
            <a:r>
              <a:rPr lang="en-US"/>
              <a:t>2011 RedRover Responders formerly United Animal Nations Emergency Animal Rescue Service</a:t>
            </a:r>
          </a:p>
        </p:txBody>
      </p:sp>
      <p:sp>
        <p:nvSpPr>
          <p:cNvPr id="7" name="Slide Number Placeholder 6"/>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395C89-B757-43F7-BCF5-9B976EDDDAFD}" type="datetime1">
              <a:rPr lang="en-US" smtClean="0"/>
              <a:pPr/>
              <a:t>5/17/2018</a:t>
            </a:fld>
            <a:endParaRPr lang="en-US"/>
          </a:p>
        </p:txBody>
      </p:sp>
      <p:sp>
        <p:nvSpPr>
          <p:cNvPr id="8" name="Footer Placeholder 7"/>
          <p:cNvSpPr>
            <a:spLocks noGrp="1"/>
          </p:cNvSpPr>
          <p:nvPr>
            <p:ph type="ftr" sz="quarter" idx="11"/>
          </p:nvPr>
        </p:nvSpPr>
        <p:spPr/>
        <p:txBody>
          <a:bodyPr/>
          <a:lstStyle/>
          <a:p>
            <a:r>
              <a:rPr lang="en-US"/>
              <a:t>2011 RedRover Responders formerly United Animal Nations Emergency Animal Rescue Service</a:t>
            </a:r>
          </a:p>
        </p:txBody>
      </p:sp>
      <p:sp>
        <p:nvSpPr>
          <p:cNvPr id="9" name="Slide Number Placeholder 8"/>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D67BFD-B67F-4502-936D-FA79D29D41B4}" type="datetime1">
              <a:rPr lang="en-US" smtClean="0"/>
              <a:pPr/>
              <a:t>5/17/2018</a:t>
            </a:fld>
            <a:endParaRPr lang="en-US"/>
          </a:p>
        </p:txBody>
      </p:sp>
      <p:sp>
        <p:nvSpPr>
          <p:cNvPr id="4" name="Footer Placeholder 3"/>
          <p:cNvSpPr>
            <a:spLocks noGrp="1"/>
          </p:cNvSpPr>
          <p:nvPr>
            <p:ph type="ftr" sz="quarter" idx="11"/>
          </p:nvPr>
        </p:nvSpPr>
        <p:spPr/>
        <p:txBody>
          <a:bodyPr/>
          <a:lstStyle/>
          <a:p>
            <a:r>
              <a:rPr lang="en-US"/>
              <a:t>2011 RedRover Responders formerly United Animal Nations Emergency Animal Rescue Service</a:t>
            </a:r>
          </a:p>
        </p:txBody>
      </p:sp>
      <p:sp>
        <p:nvSpPr>
          <p:cNvPr id="5" name="Slide Number Placeholder 4"/>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A3A2D-4D8C-4169-BADE-74D479AEAEF2}" type="datetime1">
              <a:rPr lang="en-US" smtClean="0"/>
              <a:pPr/>
              <a:t>5/17/2018</a:t>
            </a:fld>
            <a:endParaRPr lang="en-US"/>
          </a:p>
        </p:txBody>
      </p:sp>
      <p:sp>
        <p:nvSpPr>
          <p:cNvPr id="3" name="Footer Placeholder 2"/>
          <p:cNvSpPr>
            <a:spLocks noGrp="1"/>
          </p:cNvSpPr>
          <p:nvPr>
            <p:ph type="ftr" sz="quarter" idx="11"/>
          </p:nvPr>
        </p:nvSpPr>
        <p:spPr/>
        <p:txBody>
          <a:bodyPr/>
          <a:lstStyle/>
          <a:p>
            <a:r>
              <a:rPr lang="en-US"/>
              <a:t>2011 RedRover Responders formerly United Animal Nations Emergency Animal Rescue Service</a:t>
            </a:r>
          </a:p>
        </p:txBody>
      </p:sp>
      <p:sp>
        <p:nvSpPr>
          <p:cNvPr id="4" name="Slide Number Placeholder 3"/>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01DE2-84EB-45C8-A890-2F3F02438E0F}" type="datetime1">
              <a:rPr lang="en-US" smtClean="0"/>
              <a:pPr/>
              <a:t>5/17/2018</a:t>
            </a:fld>
            <a:endParaRPr lang="en-US"/>
          </a:p>
        </p:txBody>
      </p:sp>
      <p:sp>
        <p:nvSpPr>
          <p:cNvPr id="6" name="Footer Placeholder 5"/>
          <p:cNvSpPr>
            <a:spLocks noGrp="1"/>
          </p:cNvSpPr>
          <p:nvPr>
            <p:ph type="ftr" sz="quarter" idx="11"/>
          </p:nvPr>
        </p:nvSpPr>
        <p:spPr/>
        <p:txBody>
          <a:bodyPr/>
          <a:lstStyle/>
          <a:p>
            <a:r>
              <a:rPr lang="en-US"/>
              <a:t>2011 RedRover Responders formerly United Animal Nations Emergency Animal Rescue Service</a:t>
            </a:r>
          </a:p>
        </p:txBody>
      </p:sp>
      <p:sp>
        <p:nvSpPr>
          <p:cNvPr id="7" name="Slide Number Placeholder 6"/>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15700-6EA8-4EED-9BAE-7F7BDE4B0229}" type="datetime1">
              <a:rPr lang="en-US" smtClean="0"/>
              <a:pPr/>
              <a:t>5/17/2018</a:t>
            </a:fld>
            <a:endParaRPr lang="en-US"/>
          </a:p>
        </p:txBody>
      </p:sp>
      <p:sp>
        <p:nvSpPr>
          <p:cNvPr id="6" name="Footer Placeholder 5"/>
          <p:cNvSpPr>
            <a:spLocks noGrp="1"/>
          </p:cNvSpPr>
          <p:nvPr>
            <p:ph type="ftr" sz="quarter" idx="11"/>
          </p:nvPr>
        </p:nvSpPr>
        <p:spPr/>
        <p:txBody>
          <a:bodyPr/>
          <a:lstStyle/>
          <a:p>
            <a:r>
              <a:rPr lang="en-US"/>
              <a:t>2011 RedRover Responders formerly United Animal Nations Emergency Animal Rescue Service</a:t>
            </a:r>
          </a:p>
        </p:txBody>
      </p:sp>
      <p:sp>
        <p:nvSpPr>
          <p:cNvPr id="7" name="Slide Number Placeholder 6"/>
          <p:cNvSpPr>
            <a:spLocks noGrp="1"/>
          </p:cNvSpPr>
          <p:nvPr>
            <p:ph type="sldNum" sz="quarter" idx="12"/>
          </p:nvPr>
        </p:nvSpPr>
        <p:spPr/>
        <p:txBody>
          <a:bodyPr/>
          <a:lstStyle/>
          <a:p>
            <a:fld id="{EF3E625A-A85D-41B5-A014-D79F68B858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8662E-9659-46D8-A739-142C1ABCCED5}" type="datetime1">
              <a:rPr lang="en-US" smtClean="0"/>
              <a:pPr/>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2011 RedRover Responders formerly United Animal Nations Emergency Animal Rescue Service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625A-A85D-41B5-A014-D79F68B85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063D0-56D1-4F49-B3AE-D121EA4366D7}" type="datetimeFigureOut">
              <a:rPr lang="en-US" smtClean="0"/>
              <a:pPr/>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E9D44-A0E8-4A28-9FCD-51A0A5E9CA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6F721-6D56-47B7-BCFB-807B900D8E60}" type="datetimeFigureOut">
              <a:rPr lang="en-US" smtClean="0"/>
              <a:pPr/>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DC1F-3768-46E7-BED1-EB16EF3654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lu9Og8y4-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www.mydogiscoo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hyperlink" Target="http://www.redrover.org/MDIClesson"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52600"/>
            <a:ext cx="9144000" cy="2308324"/>
          </a:xfrm>
          <a:prstGeom prst="rect">
            <a:avLst/>
          </a:prstGeom>
        </p:spPr>
        <p:txBody>
          <a:bodyPr wrap="square">
            <a:spAutoFit/>
          </a:bodyPr>
          <a:lstStyle/>
          <a:p>
            <a:pPr algn="ctr"/>
            <a:endParaRPr lang="en-US" sz="2400" b="1" dirty="0">
              <a:solidFill>
                <a:srgbClr val="94093F"/>
              </a:solidFill>
              <a:latin typeface="Arial" pitchFamily="34" charset="0"/>
              <a:cs typeface="Arial" pitchFamily="34" charset="0"/>
            </a:endParaRPr>
          </a:p>
          <a:p>
            <a:pPr algn="ctr"/>
            <a:r>
              <a:rPr lang="en-US" sz="2400" b="1" dirty="0">
                <a:solidFill>
                  <a:srgbClr val="94093F"/>
                </a:solidFill>
                <a:latin typeface="Arial" pitchFamily="34" charset="0"/>
                <a:cs typeface="Arial" pitchFamily="34" charset="0"/>
              </a:rPr>
              <a:t>The Dangers of Dogs in Hot Cars: </a:t>
            </a:r>
          </a:p>
          <a:p>
            <a:pPr algn="ctr"/>
            <a:r>
              <a:rPr lang="en-US" sz="2400" b="1" dirty="0">
                <a:solidFill>
                  <a:srgbClr val="94093F"/>
                </a:solidFill>
                <a:latin typeface="Arial" pitchFamily="34" charset="0"/>
                <a:cs typeface="Arial" pitchFamily="34" charset="0"/>
              </a:rPr>
              <a:t>Teaching Guide</a:t>
            </a:r>
            <a:r>
              <a:rPr lang="en-US" b="1" dirty="0">
                <a:solidFill>
                  <a:srgbClr val="7F2346"/>
                </a:solidFill>
                <a:latin typeface="Arial" pitchFamily="34" charset="0"/>
                <a:cs typeface="Arial" pitchFamily="34" charset="0"/>
              </a:rPr>
              <a:t/>
            </a:r>
            <a:br>
              <a:rPr lang="en-US" b="1" dirty="0">
                <a:solidFill>
                  <a:srgbClr val="7F2346"/>
                </a:solidFill>
                <a:latin typeface="Arial" pitchFamily="34" charset="0"/>
                <a:cs typeface="Arial" pitchFamily="34" charset="0"/>
              </a:rPr>
            </a:br>
            <a:r>
              <a:rPr lang="en-US" b="1" dirty="0">
                <a:solidFill>
                  <a:srgbClr val="7F2346"/>
                </a:solidFill>
                <a:latin typeface="Arial" pitchFamily="34" charset="0"/>
                <a:cs typeface="Arial" pitchFamily="34" charset="0"/>
              </a:rPr>
              <a:t/>
            </a:r>
            <a:br>
              <a:rPr lang="en-US" b="1" dirty="0">
                <a:solidFill>
                  <a:srgbClr val="7F2346"/>
                </a:solidFill>
                <a:latin typeface="Arial" pitchFamily="34" charset="0"/>
                <a:cs typeface="Arial" pitchFamily="34" charset="0"/>
              </a:rPr>
            </a:br>
            <a:endParaRPr lang="en-US" b="1" dirty="0">
              <a:solidFill>
                <a:srgbClr val="7F2346"/>
              </a:solidFill>
              <a:latin typeface="Arial" pitchFamily="34" charset="0"/>
              <a:cs typeface="Arial" pitchFamily="34" charset="0"/>
            </a:endParaRPr>
          </a:p>
          <a:p>
            <a:pPr algn="ctr"/>
            <a:r>
              <a:rPr lang="en-US" b="1" dirty="0">
                <a:solidFill>
                  <a:srgbClr val="7F2346"/>
                </a:solidFill>
                <a:latin typeface="Arial" pitchFamily="34" charset="0"/>
                <a:cs typeface="Arial" pitchFamily="34" charset="0"/>
              </a:rPr>
              <a:t/>
            </a:r>
            <a:br>
              <a:rPr lang="en-US" b="1" dirty="0">
                <a:solidFill>
                  <a:srgbClr val="7F2346"/>
                </a:solidFill>
                <a:latin typeface="Arial" pitchFamily="34" charset="0"/>
                <a:cs typeface="Arial" pitchFamily="34" charset="0"/>
              </a:rPr>
            </a:br>
            <a:endParaRPr lang="en-US" dirty="0"/>
          </a:p>
        </p:txBody>
      </p:sp>
      <p:pic>
        <p:nvPicPr>
          <p:cNvPr id="4" name="Picture 2" descr="C:\Documents and Settings\kbrown\Desktop\Images for MDIC presentation\Dog in hotcar.jpg"/>
          <p:cNvPicPr>
            <a:picLocks noChangeAspect="1" noChangeArrowheads="1"/>
          </p:cNvPicPr>
          <p:nvPr/>
        </p:nvPicPr>
        <p:blipFill>
          <a:blip r:embed="rId3" cstate="screen"/>
          <a:srcRect/>
          <a:stretch>
            <a:fillRect/>
          </a:stretch>
        </p:blipFill>
        <p:spPr bwMode="auto">
          <a:xfrm>
            <a:off x="1600200" y="3276600"/>
            <a:ext cx="5732761" cy="3812286"/>
          </a:xfrm>
          <a:prstGeom prst="rect">
            <a:avLst/>
          </a:prstGeom>
          <a:noFill/>
        </p:spPr>
      </p:pic>
      <p:pic>
        <p:nvPicPr>
          <p:cNvPr id="5" name="Picture 4" descr="redrover_rgb_tagline_Rmark.jpg"/>
          <p:cNvPicPr>
            <a:picLocks noChangeAspect="1"/>
          </p:cNvPicPr>
          <p:nvPr/>
        </p:nvPicPr>
        <p:blipFill>
          <a:blip r:embed="rId4" cstate="print"/>
          <a:stretch>
            <a:fillRect/>
          </a:stretch>
        </p:blipFill>
        <p:spPr>
          <a:xfrm>
            <a:off x="1828800" y="457200"/>
            <a:ext cx="5486400" cy="1324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Part 2: Applying knowledge to real-life situations</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6" name="Content Placeholder 2"/>
          <p:cNvSpPr>
            <a:spLocks noGrp="1"/>
          </p:cNvSpPr>
          <p:nvPr>
            <p:ph idx="1"/>
          </p:nvPr>
        </p:nvSpPr>
        <p:spPr>
          <a:xfrm>
            <a:off x="381000" y="1676400"/>
            <a:ext cx="8001000" cy="4343400"/>
          </a:xfrm>
        </p:spPr>
        <p:txBody>
          <a:bodyPr>
            <a:normAutofit/>
          </a:bodyPr>
          <a:lstStyle/>
          <a:p>
            <a:pPr lvl="0"/>
            <a:r>
              <a:rPr lang="en-US" sz="2500" dirty="0">
                <a:solidFill>
                  <a:schemeClr val="tx1">
                    <a:lumMod val="75000"/>
                    <a:lumOff val="25000"/>
                  </a:schemeClr>
                </a:solidFill>
                <a:latin typeface="Arial" pitchFamily="34" charset="0"/>
                <a:cs typeface="Arial" pitchFamily="34" charset="0"/>
              </a:rPr>
              <a:t>What we will do:</a:t>
            </a:r>
          </a:p>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Learn about real-life cases of dogs left in hot cars</a:t>
            </a:r>
          </a:p>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Physics: why cars heat up</a:t>
            </a:r>
          </a:p>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Biology: dog and human cooling systems</a:t>
            </a:r>
          </a:p>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Application: spreading the word</a:t>
            </a: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Case study 1</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6" name="Content Placeholder 2"/>
          <p:cNvSpPr>
            <a:spLocks noGrp="1"/>
          </p:cNvSpPr>
          <p:nvPr>
            <p:ph idx="1"/>
          </p:nvPr>
        </p:nvSpPr>
        <p:spPr>
          <a:xfrm>
            <a:off x="381000" y="1676400"/>
            <a:ext cx="8001000" cy="4343400"/>
          </a:xfrm>
        </p:spPr>
        <p:txBody>
          <a:bodyPr>
            <a:normAutofit/>
          </a:bodyPr>
          <a:lstStyle/>
          <a:p>
            <a:r>
              <a:rPr lang="en-US" sz="2500" dirty="0">
                <a:solidFill>
                  <a:schemeClr val="tx1">
                    <a:lumMod val="75000"/>
                    <a:lumOff val="25000"/>
                  </a:schemeClr>
                </a:solidFill>
                <a:latin typeface="Arial" pitchFamily="34" charset="0"/>
                <a:cs typeface="Arial" pitchFamily="34" charset="0"/>
              </a:rPr>
              <a:t>In April, 2013, two cases of dogs left in cars made headlines. In Virginia, a woman parked her car in a shaded area and cracked the windows, and left her 7-year-old cocker spaniel and 5-year-old cocker spaniel-poodle mix in the car while she shopped. The outside high temperature that day was 91 degrees, sunny with some clouds. She came back an hour later and saw police officers standing near her car. Unfortunately, both her dogs had died. She was arrested and charged with two counts of animal cruelty. </a:t>
            </a: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Case study 2</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6" name="Content Placeholder 2"/>
          <p:cNvSpPr>
            <a:spLocks noGrp="1"/>
          </p:cNvSpPr>
          <p:nvPr>
            <p:ph idx="1"/>
          </p:nvPr>
        </p:nvSpPr>
        <p:spPr>
          <a:xfrm>
            <a:off x="381000" y="1676400"/>
            <a:ext cx="8001000" cy="4343400"/>
          </a:xfrm>
        </p:spPr>
        <p:txBody>
          <a:bodyPr>
            <a:normAutofit/>
          </a:bodyPr>
          <a:lstStyle/>
          <a:p>
            <a:r>
              <a:rPr lang="en-US" sz="2500" dirty="0">
                <a:solidFill>
                  <a:schemeClr val="tx1">
                    <a:lumMod val="75000"/>
                    <a:lumOff val="25000"/>
                  </a:schemeClr>
                </a:solidFill>
                <a:latin typeface="Arial" pitchFamily="34" charset="0"/>
                <a:cs typeface="Arial" pitchFamily="34" charset="0"/>
              </a:rPr>
              <a:t>In Massachusetts, a student at Cape Cod Community College left his golden retriever in the car while he went to class. The police were called to rescue the dog because the dog was heavily panting. Even though it was only around 70 degrees that day and overcast, the temperature inside the car was 106 degrees. The dog was rescued and will be OK. The student was arrested on animal cruelty charges.</a:t>
            </a:r>
          </a:p>
          <a:p>
            <a:endParaRPr lang="en-US" sz="25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Discussion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What is your reaction to these stories? Did anything surprise you?</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What do you know so far about why it’s dangerous for dogs to be left in a hot car?</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Physics: Observation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fontScale="92500" lnSpcReduction="10000"/>
          </a:bodyPr>
          <a:lstStyle/>
          <a:p>
            <a:pPr lvl="0">
              <a:buFont typeface="Arial" pitchFamily="34" charset="0"/>
              <a:buChar char="•"/>
            </a:pPr>
            <a:r>
              <a:rPr lang="en-US" sz="2600" dirty="0">
                <a:solidFill>
                  <a:schemeClr val="tx1">
                    <a:lumMod val="75000"/>
                    <a:lumOff val="25000"/>
                  </a:schemeClr>
                </a:solidFill>
                <a:latin typeface="Arial" pitchFamily="34" charset="0"/>
                <a:cs typeface="Arial" pitchFamily="34" charset="0"/>
              </a:rPr>
              <a:t>What do you notice happens when you leave a car in the sun and come back to it? </a:t>
            </a:r>
          </a:p>
          <a:p>
            <a:pPr lvl="0">
              <a:buFont typeface="Arial" pitchFamily="34" charset="0"/>
              <a:buChar char="•"/>
            </a:pPr>
            <a:r>
              <a:rPr lang="en-US" sz="2600" dirty="0">
                <a:solidFill>
                  <a:schemeClr val="tx1">
                    <a:lumMod val="75000"/>
                    <a:lumOff val="25000"/>
                  </a:schemeClr>
                </a:solidFill>
                <a:latin typeface="Arial" pitchFamily="34" charset="0"/>
                <a:cs typeface="Arial" pitchFamily="34" charset="0"/>
              </a:rPr>
              <a:t>What are some variables that could change what happens to the temperature inside a car?</a:t>
            </a:r>
          </a:p>
          <a:p>
            <a:pPr lvl="1">
              <a:buFont typeface="Arial" pitchFamily="34" charset="0"/>
              <a:buChar char="•"/>
            </a:pPr>
            <a:r>
              <a:rPr lang="en-US" sz="2600" dirty="0">
                <a:solidFill>
                  <a:schemeClr val="tx1">
                    <a:lumMod val="75000"/>
                    <a:lumOff val="25000"/>
                  </a:schemeClr>
                </a:solidFill>
                <a:latin typeface="Arial" pitchFamily="34" charset="0"/>
                <a:cs typeface="Arial" pitchFamily="34" charset="0"/>
              </a:rPr>
              <a:t>Outside temperature: e.g. 95 degrees vs. 75 degrees vs. 30 degrees</a:t>
            </a:r>
          </a:p>
          <a:p>
            <a:pPr lvl="1">
              <a:buFont typeface="Arial" pitchFamily="34" charset="0"/>
              <a:buChar char="•"/>
            </a:pPr>
            <a:r>
              <a:rPr lang="en-US" sz="2600" dirty="0">
                <a:solidFill>
                  <a:schemeClr val="tx1">
                    <a:lumMod val="75000"/>
                    <a:lumOff val="25000"/>
                  </a:schemeClr>
                </a:solidFill>
                <a:latin typeface="Arial" pitchFamily="34" charset="0"/>
                <a:cs typeface="Arial" pitchFamily="34" charset="0"/>
              </a:rPr>
              <a:t>Shade</a:t>
            </a:r>
          </a:p>
          <a:p>
            <a:pPr lvl="1">
              <a:buFont typeface="Arial" pitchFamily="34" charset="0"/>
              <a:buChar char="•"/>
            </a:pPr>
            <a:r>
              <a:rPr lang="en-US" sz="2600" dirty="0">
                <a:solidFill>
                  <a:schemeClr val="tx1">
                    <a:lumMod val="75000"/>
                    <a:lumOff val="25000"/>
                  </a:schemeClr>
                </a:solidFill>
                <a:latin typeface="Arial" pitchFamily="34" charset="0"/>
                <a:cs typeface="Arial" pitchFamily="34" charset="0"/>
              </a:rPr>
              <a:t>Windows</a:t>
            </a:r>
          </a:p>
          <a:p>
            <a:pPr lvl="1">
              <a:buFont typeface="Arial" pitchFamily="34" charset="0"/>
              <a:buChar char="•"/>
            </a:pPr>
            <a:r>
              <a:rPr lang="en-US" sz="2600" dirty="0">
                <a:solidFill>
                  <a:schemeClr val="tx1">
                    <a:lumMod val="75000"/>
                    <a:lumOff val="25000"/>
                  </a:schemeClr>
                </a:solidFill>
                <a:latin typeface="Arial" pitchFamily="34" charset="0"/>
                <a:cs typeface="Arial" pitchFamily="34" charset="0"/>
              </a:rPr>
              <a:t>What else? e.g. color of car</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lh3.googleusercontent.com/lmMZObIWXwOkofRnZT82-PfZN2HlM-3oIIaMfBhrB4dscZVNg8AYVjZ6_5y-oyuQvhQIqCCcgvXzvPpDk4qjo_61j4H0leYOFEA4eees3XUVcqhCbmRYkp8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0"/>
            <a:ext cx="8153400" cy="647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Physics: Discussion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Can you think of anything that uses this physics concept in order to work?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Thinking about a car heating up, what are some reasons to explain why cracking the windows does not cool the car very much?</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8A264C"/>
                </a:solidFill>
                <a:latin typeface="Arial" pitchFamily="34" charset="0"/>
                <a:cs typeface="Arial" pitchFamily="34" charset="0"/>
              </a:rPr>
              <a:t>Physics: Data</a:t>
            </a:r>
            <a:endParaRPr lang="en-US" sz="2400" b="1" i="1" dirty="0">
              <a:solidFill>
                <a:srgbClr val="8A264C"/>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Let’s revisit the graph we created.</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What do you notice about the data?</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Does it match the hypothesis we created? Why or why not?</a:t>
            </a:r>
          </a:p>
          <a:p>
            <a:pPr lvl="0"/>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8A264C"/>
                </a:solidFill>
                <a:latin typeface="Arial" pitchFamily="34" charset="0"/>
                <a:cs typeface="Arial" pitchFamily="34" charset="0"/>
              </a:rPr>
              <a:t>Physics: Data</a:t>
            </a:r>
            <a:endParaRPr lang="en-US" sz="2400" b="1" i="1" dirty="0">
              <a:solidFill>
                <a:srgbClr val="8A264C"/>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How is the data that we collected similar/different from the data collected in the sample study?</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5" name="Picture 2" descr="C:\Documents and Settings\kbrown\Desktop\downloaded images for presentations\GGweatherServicesGraph.gif"/>
          <p:cNvPicPr>
            <a:picLocks noChangeAspect="1" noChangeArrowheads="1"/>
          </p:cNvPicPr>
          <p:nvPr/>
        </p:nvPicPr>
        <p:blipFill>
          <a:blip r:embed="rId4" cstate="print"/>
          <a:srcRect/>
          <a:stretch>
            <a:fillRect/>
          </a:stretch>
        </p:blipFill>
        <p:spPr bwMode="auto">
          <a:xfrm>
            <a:off x="1159625" y="2590800"/>
            <a:ext cx="6179993" cy="4114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Discussion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Imagine it’s hot outside. What happens to your body when it is hot?</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What can you do to help your body cool itself when you’re too hot?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How do these things work to cool a person’s body? </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Part 1: Introduction to topic and data collection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8" name="Content Placeholder 2"/>
          <p:cNvSpPr>
            <a:spLocks noGrp="1"/>
          </p:cNvSpPr>
          <p:nvPr>
            <p:ph idx="1"/>
          </p:nvPr>
        </p:nvSpPr>
        <p:spPr>
          <a:xfrm>
            <a:off x="381000" y="1752600"/>
            <a:ext cx="8305800" cy="4343400"/>
          </a:xfrm>
        </p:spPr>
        <p:txBody>
          <a:bodyPr>
            <a:normAutofit/>
          </a:bodyPr>
          <a:lstStyle/>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Have you ever left anything in a hot car that melted or was ruined because of heat, such as a chocolate candy bar? What was it?</a:t>
            </a: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YouTube video link: </a:t>
            </a:r>
            <a:r>
              <a:rPr lang="en-US" sz="2400" dirty="0">
                <a:latin typeface="Arial" panose="020B0604020202020204" pitchFamily="34" charset="0"/>
                <a:cs typeface="Arial" panose="020B0604020202020204" pitchFamily="34" charset="0"/>
                <a:hlinkClick r:id="rId4"/>
              </a:rPr>
              <a:t>https://www.youtube.com/watch?v=lu9Og8y4-fI</a:t>
            </a:r>
            <a:r>
              <a:rPr lang="en-US" sz="2400" dirty="0">
                <a:latin typeface="Arial" panose="020B0604020202020204" pitchFamily="34" charset="0"/>
                <a:cs typeface="Arial" panose="020B0604020202020204" pitchFamily="34" charset="0"/>
              </a:rPr>
              <a:t> </a:t>
            </a: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Explain what you saw in the video.</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Why do you think this is important?</a:t>
            </a:r>
          </a:p>
          <a:p>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Vocabulary</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Evaporative cooling is…</a:t>
            </a:r>
            <a:r>
              <a:rPr lang="en-US" sz="2400" i="1" dirty="0"/>
              <a:t>when water heats up and evaporates into the surrounding air. When water molecules leave a person’s skin, they take heat with them. </a:t>
            </a:r>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6" name="Picture 5" descr="evap.jpg"/>
          <p:cNvPicPr>
            <a:picLocks noChangeAspect="1"/>
          </p:cNvPicPr>
          <p:nvPr/>
        </p:nvPicPr>
        <p:blipFill>
          <a:blip r:embed="rId4" cstate="print"/>
          <a:stretch>
            <a:fillRect/>
          </a:stretch>
        </p:blipFill>
        <p:spPr>
          <a:xfrm>
            <a:off x="838200" y="3050907"/>
            <a:ext cx="7315200" cy="38070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Vocabulary</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449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Thermoregulation is…</a:t>
            </a:r>
            <a:r>
              <a:rPr lang="en-US" sz="2400" i="1" dirty="0"/>
              <a:t>the physiological process controlling the balance between heat production and heat loss in the body so as to maintain body temperature. This is controlled by part of the brain called the hypothalamus. </a:t>
            </a:r>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5" name="Picture 4" descr="Hypothalamus.jpg"/>
          <p:cNvPicPr>
            <a:picLocks noChangeAspect="1"/>
          </p:cNvPicPr>
          <p:nvPr/>
        </p:nvPicPr>
        <p:blipFill>
          <a:blip r:embed="rId4" cstate="print"/>
          <a:stretch>
            <a:fillRect/>
          </a:stretch>
        </p:blipFill>
        <p:spPr>
          <a:xfrm>
            <a:off x="5084064" y="1143000"/>
            <a:ext cx="4059936" cy="4800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Vocabulary</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Hy</a:t>
            </a:r>
            <a:r>
              <a:rPr lang="en-US" sz="2400" u="sng" dirty="0">
                <a:solidFill>
                  <a:schemeClr val="tx1">
                    <a:lumMod val="75000"/>
                    <a:lumOff val="25000"/>
                  </a:schemeClr>
                </a:solidFill>
                <a:latin typeface="Arial" pitchFamily="34" charset="0"/>
                <a:cs typeface="Arial" pitchFamily="34" charset="0"/>
              </a:rPr>
              <a:t>per</a:t>
            </a:r>
            <a:r>
              <a:rPr lang="en-US" sz="2400" dirty="0">
                <a:solidFill>
                  <a:schemeClr val="tx1">
                    <a:lumMod val="75000"/>
                    <a:lumOff val="25000"/>
                  </a:schemeClr>
                </a:solidFill>
                <a:latin typeface="Arial" pitchFamily="34" charset="0"/>
                <a:cs typeface="Arial" pitchFamily="34" charset="0"/>
              </a:rPr>
              <a:t>thermia and hy</a:t>
            </a:r>
            <a:r>
              <a:rPr lang="en-US" sz="2400" u="sng" dirty="0">
                <a:solidFill>
                  <a:schemeClr val="tx1">
                    <a:lumMod val="75000"/>
                    <a:lumOff val="25000"/>
                  </a:schemeClr>
                </a:solidFill>
                <a:latin typeface="Arial" pitchFamily="34" charset="0"/>
                <a:cs typeface="Arial" pitchFamily="34" charset="0"/>
              </a:rPr>
              <a:t>po</a:t>
            </a:r>
            <a:r>
              <a:rPr lang="en-US" sz="2400" dirty="0">
                <a:solidFill>
                  <a:schemeClr val="tx1">
                    <a:lumMod val="75000"/>
                    <a:lumOff val="25000"/>
                  </a:schemeClr>
                </a:solidFill>
                <a:latin typeface="Arial" pitchFamily="34" charset="0"/>
                <a:cs typeface="Arial" pitchFamily="34" charset="0"/>
              </a:rPr>
              <a:t>thermia are…</a:t>
            </a:r>
            <a:r>
              <a:rPr lang="en-US" sz="2400" i="1" dirty="0"/>
              <a:t>Hyperthermia is getting too hot; hypothermia is getting too cold. Both conditions can cause the body to shut down and can even cause death. </a:t>
            </a:r>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75778" name="Picture 2" descr="L:\PHOTO LIBRARY\MDIC Related\MDIC_150px.jpg"/>
          <p:cNvPicPr>
            <a:picLocks noChangeAspect="1" noChangeArrowheads="1"/>
          </p:cNvPicPr>
          <p:nvPr/>
        </p:nvPicPr>
        <p:blipFill>
          <a:blip r:embed="rId4" cstate="print"/>
          <a:srcRect/>
          <a:stretch>
            <a:fillRect/>
          </a:stretch>
        </p:blipFill>
        <p:spPr bwMode="auto">
          <a:xfrm>
            <a:off x="762000" y="3505200"/>
            <a:ext cx="2954338" cy="2954338"/>
          </a:xfrm>
          <a:prstGeom prst="rect">
            <a:avLst/>
          </a:prstGeom>
          <a:noFill/>
        </p:spPr>
      </p:pic>
      <p:pic>
        <p:nvPicPr>
          <p:cNvPr id="6" name="Picture 5" descr="cold-dog.jpg"/>
          <p:cNvPicPr>
            <a:picLocks noChangeAspect="1"/>
          </p:cNvPicPr>
          <p:nvPr/>
        </p:nvPicPr>
        <p:blipFill>
          <a:blip r:embed="rId5" cstate="print"/>
          <a:stretch>
            <a:fillRect/>
          </a:stretch>
        </p:blipFill>
        <p:spPr>
          <a:xfrm>
            <a:off x="4572001" y="3422363"/>
            <a:ext cx="3505200" cy="29736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L:\My Dog is Cool\Lesson Plan\Anatomy worksheets by Emily Goree\dog worksheet partially filled.jpg"/>
          <p:cNvPicPr>
            <a:picLocks noChangeAspect="1" noChangeArrowheads="1"/>
          </p:cNvPicPr>
          <p:nvPr/>
        </p:nvPicPr>
        <p:blipFill>
          <a:blip r:embed="rId3" cstate="print"/>
          <a:srcRect/>
          <a:stretch>
            <a:fillRect/>
          </a:stretch>
        </p:blipFill>
        <p:spPr bwMode="auto">
          <a:xfrm>
            <a:off x="457200" y="390399"/>
            <a:ext cx="8467725" cy="64676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L:\My Dog is Cool\Lesson Plan\Anatomy worksheets by Emily Goree\dog worksheet teacher key.jpg"/>
          <p:cNvPicPr>
            <a:picLocks noChangeAspect="1" noChangeArrowheads="1"/>
          </p:cNvPicPr>
          <p:nvPr/>
        </p:nvPicPr>
        <p:blipFill>
          <a:blip r:embed="rId3" cstate="print"/>
          <a:srcRect/>
          <a:stretch>
            <a:fillRect/>
          </a:stretch>
        </p:blipFill>
        <p:spPr bwMode="auto">
          <a:xfrm>
            <a:off x="457200" y="457200"/>
            <a:ext cx="7933402" cy="60594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Dogs</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676400"/>
            <a:ext cx="8382000" cy="4876800"/>
          </a:xfrm>
        </p:spPr>
        <p:txBody>
          <a:bodyPr>
            <a:normAutofit fontScale="70000" lnSpcReduction="20000"/>
          </a:bodyPr>
          <a:lstStyle/>
          <a:p>
            <a:pPr marL="0" indent="0">
              <a:lnSpc>
                <a:spcPct val="170000"/>
              </a:lnSpc>
              <a:spcBef>
                <a:spcPts val="0"/>
              </a:spcBef>
            </a:pP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is a term that refers to the body’s temperature control system. Dogs have sweat glands located in their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but these do not help cool the dog very much in very hot temperatures, since these body parts are small compared to the rest of the dog. The main way that dogs cool themselves off is through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A dog’s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is moist and wide, making it possible for water to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from its surface, and take heat away with it. When a dog pants, it switches from normal breathing to fast, shallow breathing. This shallow breathing means that the dog is using its muscles to work its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harder. This increase in muscle use causes the dog’s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to work harder to pump blood to his muscles. Panting, like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  in humans, is a form of </a:t>
            </a:r>
            <a:r>
              <a:rPr lang="en-US" sz="2400" u="sng" dirty="0">
                <a:latin typeface="Arial" pitchFamily="34" charset="0"/>
                <a:cs typeface="Arial" pitchFamily="34" charset="0"/>
              </a:rPr>
              <a:t>_____________________</a:t>
            </a:r>
            <a:r>
              <a:rPr lang="en-US" sz="2400" dirty="0">
                <a:latin typeface="Arial" pitchFamily="34" charset="0"/>
                <a:cs typeface="Arial" pitchFamily="34" charset="0"/>
              </a:rPr>
              <a:t>.</a:t>
            </a: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Biology: Dogs</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How does a hot car feel to a dog? </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How might you know by observing the dog that he is too hot? </a:t>
            </a:r>
            <a:br>
              <a:rPr lang="en-US" sz="2400" dirty="0">
                <a:solidFill>
                  <a:schemeClr val="tx1">
                    <a:lumMod val="75000"/>
                    <a:lumOff val="25000"/>
                  </a:schemeClr>
                </a:solidFill>
                <a:latin typeface="Arial" pitchFamily="34" charset="0"/>
                <a:cs typeface="Arial" pitchFamily="34" charset="0"/>
              </a:rPr>
            </a:br>
            <a:r>
              <a:rPr lang="en-US" sz="2400" dirty="0">
                <a:solidFill>
                  <a:schemeClr val="tx1">
                    <a:lumMod val="75000"/>
                    <a:lumOff val="25000"/>
                  </a:schemeClr>
                </a:solidFill>
                <a:latin typeface="Arial" pitchFamily="34" charset="0"/>
                <a:cs typeface="Arial" pitchFamily="34" charset="0"/>
              </a:rPr>
              <a:t>List of symptoms: </a:t>
            </a:r>
            <a:r>
              <a:rPr lang="en-US" sz="2400" dirty="0">
                <a:solidFill>
                  <a:schemeClr val="tx1">
                    <a:lumMod val="75000"/>
                    <a:lumOff val="25000"/>
                  </a:schemeClr>
                </a:solidFill>
                <a:latin typeface="Arial" pitchFamily="34" charset="0"/>
                <a:cs typeface="Arial" pitchFamily="34" charset="0"/>
                <a:hlinkClick r:id="rId4"/>
              </a:rPr>
              <a:t>www.MyDogIsCool.com</a:t>
            </a:r>
            <a:r>
              <a:rPr lang="en-US" sz="2400" dirty="0">
                <a:solidFill>
                  <a:schemeClr val="tx1">
                    <a:lumMod val="75000"/>
                    <a:lumOff val="25000"/>
                  </a:schemeClr>
                </a:solidFill>
                <a:latin typeface="Arial" pitchFamily="34" charset="0"/>
                <a:cs typeface="Arial" pitchFamily="34" charset="0"/>
              </a:rPr>
              <a:t> </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A dog’s normal body temperature is about 100.5 degrees. Thinking about the graph that was made and the sample data, how do you know when it is too warm for a dog to be left in a car?</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Application: Discuss</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fontScale="92500" lnSpcReduction="20000"/>
          </a:bodyPr>
          <a:lstStyle/>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Based on what we learned today, why is leaving dogs in cars dangerous for the dog? </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With this in mind and thinking about the real-life cases we discussed earlier, why do people still leave their dogs in the car?</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Before this class, did you know how dangerous it is to leave dogs in a car?</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What can people do when they see a dog suffering in a hot car?</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What would you say to someone who is about to leave a dog in a car on a hot day?</a:t>
            </a:r>
          </a:p>
          <a:p>
            <a:pPr lvl="0">
              <a:buFont typeface="Arial" pitchFamily="34" charset="0"/>
              <a:buChar char="•"/>
            </a:pPr>
            <a:r>
              <a:rPr lang="en-US" sz="2400" dirty="0">
                <a:solidFill>
                  <a:schemeClr val="tx1">
                    <a:lumMod val="75000"/>
                    <a:lumOff val="25000"/>
                  </a:schemeClr>
                </a:solidFill>
                <a:latin typeface="Arial" pitchFamily="34" charset="0"/>
                <a:cs typeface="Arial" pitchFamily="34" charset="0"/>
              </a:rPr>
              <a:t>What can this class do to spread the word about this issue?</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Application: Skit</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fontScale="92500" lnSpcReduction="10000"/>
          </a:bodyPr>
          <a:lstStyle/>
          <a:p>
            <a:pPr lvl="0" fontAlgn="base"/>
            <a:r>
              <a:rPr lang="en-US" sz="2500" dirty="0">
                <a:solidFill>
                  <a:schemeClr val="tx1">
                    <a:lumMod val="75000"/>
                    <a:lumOff val="25000"/>
                  </a:schemeClr>
                </a:solidFill>
                <a:latin typeface="Arial" pitchFamily="34" charset="0"/>
                <a:cs typeface="Arial" pitchFamily="34" charset="0"/>
              </a:rPr>
              <a:t>Create a short (2 minute) skit illustrating a situation that applies the concept of why it is dangerous to leave a dog in a hot car. </a:t>
            </a:r>
          </a:p>
          <a:p>
            <a:pPr lvl="0" fontAlgn="base"/>
            <a:endParaRPr lang="en-US" sz="2500" dirty="0">
              <a:solidFill>
                <a:schemeClr val="tx1">
                  <a:lumMod val="75000"/>
                  <a:lumOff val="25000"/>
                </a:schemeClr>
              </a:solidFill>
              <a:latin typeface="Arial" pitchFamily="34" charset="0"/>
              <a:cs typeface="Arial" pitchFamily="34" charset="0"/>
            </a:endParaRPr>
          </a:p>
          <a:p>
            <a:pPr lvl="0" fontAlgn="base"/>
            <a:r>
              <a:rPr lang="en-US" sz="2500" dirty="0">
                <a:solidFill>
                  <a:schemeClr val="tx1">
                    <a:lumMod val="75000"/>
                    <a:lumOff val="25000"/>
                  </a:schemeClr>
                </a:solidFill>
                <a:latin typeface="Arial" pitchFamily="34" charset="0"/>
                <a:cs typeface="Arial" pitchFamily="34" charset="0"/>
              </a:rPr>
              <a:t>Idea starters:</a:t>
            </a:r>
          </a:p>
          <a:p>
            <a:pPr lvl="1" fontAlgn="base"/>
            <a:r>
              <a:rPr lang="en-US" sz="2500" dirty="0">
                <a:solidFill>
                  <a:schemeClr val="tx1">
                    <a:lumMod val="75000"/>
                    <a:lumOff val="25000"/>
                  </a:schemeClr>
                </a:solidFill>
                <a:latin typeface="Arial" pitchFamily="34" charset="0"/>
                <a:cs typeface="Arial" pitchFamily="34" charset="0"/>
              </a:rPr>
              <a:t>A friend is about to leave their dog in the car and you encounter them. What do you say?</a:t>
            </a:r>
          </a:p>
          <a:p>
            <a:pPr lvl="1" fontAlgn="base"/>
            <a:r>
              <a:rPr lang="en-US" sz="2500" dirty="0">
                <a:solidFill>
                  <a:schemeClr val="tx1">
                    <a:lumMod val="75000"/>
                    <a:lumOff val="25000"/>
                  </a:schemeClr>
                </a:solidFill>
                <a:latin typeface="Arial" pitchFamily="34" charset="0"/>
                <a:cs typeface="Arial" pitchFamily="34" charset="0"/>
              </a:rPr>
              <a:t>A dog owner leaves the dog in a car, thinking that going into the store will only take 5 minutes. But first they run into an old friend, then the item they came for is out of stock, then the line to purchase the item takes too long…</a:t>
            </a:r>
          </a:p>
          <a:p>
            <a:pPr lvl="1" fontAlgn="base"/>
            <a:r>
              <a:rPr lang="en-US" sz="2500" dirty="0">
                <a:solidFill>
                  <a:schemeClr val="tx1">
                    <a:lumMod val="75000"/>
                    <a:lumOff val="25000"/>
                  </a:schemeClr>
                </a:solidFill>
                <a:latin typeface="Arial" pitchFamily="34" charset="0"/>
                <a:cs typeface="Arial" pitchFamily="34" charset="0"/>
              </a:rPr>
              <a:t>Be sure to portray the dog’s perspective!</a:t>
            </a: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8A264C"/>
                </a:solidFill>
                <a:latin typeface="Arial" pitchFamily="34" charset="0"/>
                <a:cs typeface="Arial" pitchFamily="34" charset="0"/>
              </a:rPr>
              <a:t>Application: Poster</a:t>
            </a:r>
            <a:endParaRPr lang="en-US" sz="2400" b="1" i="1" dirty="0">
              <a:solidFill>
                <a:srgbClr val="8A264C"/>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lvl="0" fontAlgn="base"/>
            <a:r>
              <a:rPr lang="en-US" sz="2500" dirty="0">
                <a:solidFill>
                  <a:schemeClr val="tx1">
                    <a:lumMod val="75000"/>
                    <a:lumOff val="25000"/>
                  </a:schemeClr>
                </a:solidFill>
                <a:latin typeface="Arial" pitchFamily="34" charset="0"/>
                <a:cs typeface="Arial" pitchFamily="34" charset="0"/>
              </a:rPr>
              <a:t>Create a poster advising people not to leave dogs in cars, including why it’s important as well as information learned in class to support your point. </a:t>
            </a:r>
          </a:p>
          <a:p>
            <a:pPr lvl="1" fontAlgn="base"/>
            <a:r>
              <a:rPr lang="en-US" sz="2500" dirty="0">
                <a:solidFill>
                  <a:schemeClr val="tx1">
                    <a:lumMod val="75000"/>
                    <a:lumOff val="25000"/>
                  </a:schemeClr>
                </a:solidFill>
                <a:latin typeface="Arial" pitchFamily="34" charset="0"/>
                <a:cs typeface="Arial" pitchFamily="34" charset="0"/>
              </a:rPr>
              <a:t>If you were looking at posters, what would get your attention?</a:t>
            </a:r>
          </a:p>
          <a:p>
            <a:pPr lvl="1" fontAlgn="base"/>
            <a:r>
              <a:rPr lang="en-US" sz="2500" dirty="0">
                <a:solidFill>
                  <a:schemeClr val="tx1">
                    <a:lumMod val="75000"/>
                    <a:lumOff val="25000"/>
                  </a:schemeClr>
                </a:solidFill>
                <a:latin typeface="Arial" pitchFamily="34" charset="0"/>
                <a:cs typeface="Arial" pitchFamily="34" charset="0"/>
              </a:rPr>
              <a:t>If you were going to create a poster to put on a store and tell customers not to leave their dogs, what would it say?</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Experiment: How hot do cars get?</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Create a table to take notes: time, outside temperature, inside temperature</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Note conditions of car/model</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We will note the temperatures every _____ minutes for a total of ______ minutes.</a:t>
            </a: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Conclusions / reflection</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7924800" cy="1905000"/>
          </a:xfrm>
        </p:spPr>
        <p:txBody>
          <a:bodyPr>
            <a:normAutofit fontScale="92500" lnSpcReduction="10000"/>
          </a:bodyPr>
          <a:lstStyle/>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What did you learn about dogs in hot cars?</a:t>
            </a:r>
          </a:p>
          <a:p>
            <a:pPr lvl="0">
              <a:buFont typeface="Arial" pitchFamily="34" charset="0"/>
              <a:buChar char="•"/>
            </a:pPr>
            <a:r>
              <a:rPr lang="en-US" sz="2500" dirty="0">
                <a:solidFill>
                  <a:schemeClr val="tx1">
                    <a:lumMod val="75000"/>
                    <a:lumOff val="25000"/>
                  </a:schemeClr>
                </a:solidFill>
                <a:latin typeface="Arial" pitchFamily="34" charset="0"/>
                <a:cs typeface="Arial" pitchFamily="34" charset="0"/>
              </a:rPr>
              <a:t>Who can you share this with? And why is it important to share?</a:t>
            </a:r>
          </a:p>
          <a:p>
            <a:r>
              <a:rPr lang="en-US" sz="2400" dirty="0">
                <a:solidFill>
                  <a:schemeClr val="tx1">
                    <a:lumMod val="75000"/>
                    <a:lumOff val="25000"/>
                  </a:schemeClr>
                </a:solidFill>
                <a:latin typeface="Arial" pitchFamily="34" charset="0"/>
                <a:cs typeface="Arial" pitchFamily="34" charset="0"/>
              </a:rPr>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112642" name="Picture 2" descr="C:\Documents and Settings\kbrown\My Documents\Downloads\hot dog pledge.jpg"/>
          <p:cNvPicPr>
            <a:picLocks noChangeAspect="1" noChangeArrowheads="1"/>
          </p:cNvPicPr>
          <p:nvPr/>
        </p:nvPicPr>
        <p:blipFill>
          <a:blip r:embed="rId4" cstate="print"/>
          <a:srcRect/>
          <a:stretch>
            <a:fillRect/>
          </a:stretch>
        </p:blipFill>
        <p:spPr bwMode="auto">
          <a:xfrm>
            <a:off x="2286000" y="2895600"/>
            <a:ext cx="4408714" cy="3429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t/>
            </a:r>
            <a:br>
              <a:rPr lang="en-US" sz="2400" dirty="0"/>
            </a:br>
            <a:r>
              <a:rPr lang="en-US" sz="2400" b="1" dirty="0">
                <a:solidFill>
                  <a:srgbClr val="94093F"/>
                </a:solidFill>
                <a:latin typeface="Arial" pitchFamily="34" charset="0"/>
                <a:cs typeface="Arial" pitchFamily="34" charset="0"/>
              </a:rPr>
              <a:t>Teachers: Report about your class experience!</a:t>
            </a:r>
            <a:endParaRPr lang="en-US" sz="2400" b="1" i="1" dirty="0">
              <a:solidFill>
                <a:srgbClr val="94093F"/>
              </a:solidFill>
              <a:latin typeface="Arial" pitchFamily="34" charset="0"/>
              <a:cs typeface="Arial" pitchFamily="34" charset="0"/>
            </a:endParaRPr>
          </a:p>
        </p:txBody>
      </p:sp>
      <p:sp>
        <p:nvSpPr>
          <p:cNvPr id="3" name="Content Placeholder 2"/>
          <p:cNvSpPr>
            <a:spLocks noGrp="1"/>
          </p:cNvSpPr>
          <p:nvPr>
            <p:ph idx="1"/>
          </p:nvPr>
        </p:nvSpPr>
        <p:spPr>
          <a:xfrm>
            <a:off x="381000" y="1676400"/>
            <a:ext cx="8001000" cy="4221163"/>
          </a:xfrm>
        </p:spPr>
        <p:txBody>
          <a:bodyPr>
            <a:normAutofit/>
          </a:bodyPr>
          <a:lstStyle/>
          <a:p>
            <a:r>
              <a:rPr lang="en-US" sz="2400" dirty="0">
                <a:solidFill>
                  <a:schemeClr val="tx1">
                    <a:lumMod val="75000"/>
                    <a:lumOff val="25000"/>
                  </a:schemeClr>
                </a:solidFill>
                <a:latin typeface="Arial" pitchFamily="34" charset="0"/>
                <a:cs typeface="Arial" pitchFamily="34" charset="0"/>
              </a:rPr>
              <a:t>Send in a quick report about your class doing this lesson plan!</a:t>
            </a:r>
          </a:p>
          <a:p>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Photos are welcome too!</a:t>
            </a:r>
          </a:p>
          <a:p>
            <a:endParaRPr lang="en-US" sz="2400" dirty="0">
              <a:solidFill>
                <a:schemeClr val="tx1">
                  <a:lumMod val="75000"/>
                  <a:lumOff val="25000"/>
                </a:schemeClr>
              </a:solidFill>
              <a:latin typeface="Arial" pitchFamily="34" charset="0"/>
              <a:cs typeface="Arial" pitchFamily="34" charset="0"/>
            </a:endParaRPr>
          </a:p>
          <a:p>
            <a:r>
              <a:rPr lang="en-US" sz="2400" dirty="0">
                <a:solidFill>
                  <a:schemeClr val="tx1">
                    <a:lumMod val="75000"/>
                    <a:lumOff val="25000"/>
                  </a:schemeClr>
                </a:solidFill>
                <a:latin typeface="Arial" pitchFamily="34" charset="0"/>
                <a:cs typeface="Arial" pitchFamily="34" charset="0"/>
              </a:rPr>
              <a:t>Visit </a:t>
            </a:r>
            <a:r>
              <a:rPr lang="en-US" sz="2400" dirty="0">
                <a:solidFill>
                  <a:schemeClr val="tx1">
                    <a:lumMod val="75000"/>
                    <a:lumOff val="25000"/>
                  </a:schemeClr>
                </a:solidFill>
                <a:latin typeface="Arial" pitchFamily="34" charset="0"/>
                <a:cs typeface="Arial" pitchFamily="34" charset="0"/>
                <a:hlinkClick r:id="rId3"/>
              </a:rPr>
              <a:t>www.RedRover.org/MDIClesson</a:t>
            </a:r>
            <a:r>
              <a:rPr lang="en-US" sz="2400" dirty="0">
                <a:solidFill>
                  <a:schemeClr val="tx1">
                    <a:lumMod val="75000"/>
                    <a:lumOff val="25000"/>
                  </a:schemeClr>
                </a:solidFill>
                <a:latin typeface="Arial" pitchFamily="34" charset="0"/>
                <a:cs typeface="Arial" pitchFamily="34" charset="0"/>
              </a:rPr>
              <a:t> to send in your report.</a:t>
            </a: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pic>
        <p:nvPicPr>
          <p:cNvPr id="7" name="Picture 6" descr="redrover_cmyk_tagline.jpg"/>
          <p:cNvPicPr>
            <a:picLocks noChangeAspect="1"/>
          </p:cNvPicPr>
          <p:nvPr/>
        </p:nvPicPr>
        <p:blipFill>
          <a:blip r:embed="rId4" cstate="screen"/>
          <a:stretch>
            <a:fillRect/>
          </a:stretch>
        </p:blipFill>
        <p:spPr>
          <a:xfrm>
            <a:off x="228600" y="152400"/>
            <a:ext cx="2438400" cy="5885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kbrown\Desktop\downloaded images for presentations\GGweatherServicesGraph.gif"/>
          <p:cNvPicPr>
            <a:picLocks noChangeAspect="1" noChangeArrowheads="1"/>
          </p:cNvPicPr>
          <p:nvPr/>
        </p:nvPicPr>
        <p:blipFill>
          <a:blip r:embed="rId3" cstate="print"/>
          <a:srcRect/>
          <a:stretch>
            <a:fillRect/>
          </a:stretch>
        </p:blipFill>
        <p:spPr bwMode="auto">
          <a:xfrm>
            <a:off x="0" y="763153"/>
            <a:ext cx="8924925" cy="59424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15" y="0"/>
            <a:ext cx="547296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0"/>
            <a:ext cx="5818909"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545" y="0"/>
            <a:ext cx="5484237"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814" y="0"/>
            <a:ext cx="5530372"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531" y="0"/>
            <a:ext cx="5836938"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838200"/>
          </a:xfrm>
        </p:spPr>
        <p:txBody>
          <a:bodyPr>
            <a:noAutofit/>
          </a:bodyPr>
          <a:lstStyle/>
          <a:p>
            <a:pPr algn="l"/>
            <a:r>
              <a:rPr lang="en-US" sz="2400" dirty="0">
                <a:solidFill>
                  <a:srgbClr val="94093F"/>
                </a:solidFill>
              </a:rPr>
              <a:t/>
            </a:r>
            <a:br>
              <a:rPr lang="en-US" sz="2400" dirty="0">
                <a:solidFill>
                  <a:srgbClr val="94093F"/>
                </a:solidFill>
              </a:rPr>
            </a:br>
            <a:r>
              <a:rPr lang="en-US" sz="2400" b="1" dirty="0">
                <a:solidFill>
                  <a:srgbClr val="94093F"/>
                </a:solidFill>
                <a:latin typeface="Arial" pitchFamily="34" charset="0"/>
                <a:cs typeface="Arial" pitchFamily="34" charset="0"/>
              </a:rPr>
              <a:t>Experiment: How hot do cars get?</a:t>
            </a:r>
            <a:endParaRPr lang="en-US" sz="2400" b="1" i="1" dirty="0">
              <a:solidFill>
                <a:srgbClr val="94093F"/>
              </a:solidFill>
              <a:latin typeface="Arial" pitchFamily="34" charset="0"/>
              <a:cs typeface="Arial" pitchFamily="34" charset="0"/>
            </a:endParaRPr>
          </a:p>
        </p:txBody>
      </p:sp>
      <p:pic>
        <p:nvPicPr>
          <p:cNvPr id="7" name="Picture 6" descr="redrover_cmyk_tagline.jpg"/>
          <p:cNvPicPr>
            <a:picLocks noChangeAspect="1"/>
          </p:cNvPicPr>
          <p:nvPr/>
        </p:nvPicPr>
        <p:blipFill>
          <a:blip r:embed="rId3" cstate="screen"/>
          <a:stretch>
            <a:fillRect/>
          </a:stretch>
        </p:blipFill>
        <p:spPr>
          <a:xfrm>
            <a:off x="228600" y="152400"/>
            <a:ext cx="2438400" cy="588579"/>
          </a:xfrm>
          <a:prstGeom prst="rect">
            <a:avLst/>
          </a:prstGeom>
        </p:spPr>
      </p:pic>
      <p:sp>
        <p:nvSpPr>
          <p:cNvPr id="10" name="Content Placeholder 2"/>
          <p:cNvSpPr>
            <a:spLocks noGrp="1"/>
          </p:cNvSpPr>
          <p:nvPr>
            <p:ph idx="1"/>
          </p:nvPr>
        </p:nvSpPr>
        <p:spPr>
          <a:xfrm>
            <a:off x="533400" y="1752600"/>
            <a:ext cx="8305800" cy="4343400"/>
          </a:xfrm>
        </p:spPr>
        <p:txBody>
          <a:bodyPr>
            <a:normAutofit/>
          </a:bodyPr>
          <a:lstStyle/>
          <a:p>
            <a:r>
              <a:rPr lang="en-US" sz="2400" dirty="0">
                <a:solidFill>
                  <a:schemeClr val="tx1">
                    <a:lumMod val="75000"/>
                    <a:lumOff val="25000"/>
                  </a:schemeClr>
                </a:solidFill>
                <a:latin typeface="Arial" pitchFamily="34" charset="0"/>
                <a:cs typeface="Arial" pitchFamily="34" charset="0"/>
              </a:rPr>
              <a:t>Create a graph using the data you collected. </a:t>
            </a: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X axis: time since start (e.g. 5, 10, 15, 20…)</a:t>
            </a:r>
          </a:p>
          <a:p>
            <a:pPr>
              <a:buFont typeface="Arial" pitchFamily="34" charset="0"/>
              <a:buChar char="•"/>
            </a:pPr>
            <a:r>
              <a:rPr lang="en-US" sz="2400" dirty="0">
                <a:solidFill>
                  <a:schemeClr val="tx1">
                    <a:lumMod val="75000"/>
                    <a:lumOff val="25000"/>
                  </a:schemeClr>
                </a:solidFill>
                <a:latin typeface="Arial" pitchFamily="34" charset="0"/>
                <a:cs typeface="Arial" pitchFamily="34" charset="0"/>
              </a:rPr>
              <a:t>Y axis: temperature (e.g. 60, 70, 80, 90…)</a:t>
            </a: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endParaRPr lang="en-US" sz="2400" dirty="0">
              <a:solidFill>
                <a:schemeClr val="tx1">
                  <a:lumMod val="75000"/>
                  <a:lumOff val="25000"/>
                </a:schemeClr>
              </a:solidFill>
              <a:latin typeface="Arial" pitchFamily="34" charset="0"/>
              <a:cs typeface="Arial" pitchFamily="34" charset="0"/>
            </a:endParaRPr>
          </a:p>
          <a:p>
            <a:pPr>
              <a:buFont typeface="Arial" pitchFamily="34" charset="0"/>
              <a:buChar char="•"/>
            </a:pPr>
            <a:endParaRPr lang="en-US" sz="2400" dirty="0">
              <a:solidFill>
                <a:schemeClr val="tx1">
                  <a:lumMod val="75000"/>
                  <a:lumOff val="25000"/>
                </a:schemeClr>
              </a:solidFill>
              <a:latin typeface="Arial" pitchFamily="34" charset="0"/>
              <a:cs typeface="Arial" pitchFamily="34" charset="0"/>
            </a:endParaRPr>
          </a:p>
          <a:p>
            <a:pPr>
              <a:buFont typeface="Wingdings" pitchFamily="2" charset="2"/>
              <a:buChar char="q"/>
            </a:pPr>
            <a:endParaRPr lang="en-U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529" y="0"/>
            <a:ext cx="5324939"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387" y="0"/>
            <a:ext cx="5301226"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0"/>
            <a:ext cx="8923048"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6877</TotalTime>
  <Words>1556</Words>
  <Application>Microsoft Office PowerPoint</Application>
  <PresentationFormat>On-screen Show (4:3)</PresentationFormat>
  <Paragraphs>222</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1_Custom Design</vt:lpstr>
      <vt:lpstr>Custom Design</vt:lpstr>
      <vt:lpstr>PowerPoint Presentation</vt:lpstr>
      <vt:lpstr> Part 1: Introduction to topic and data collection</vt:lpstr>
      <vt:lpstr> Experiment: How hot do cars get?</vt:lpstr>
      <vt:lpstr>PowerPoint Presentation</vt:lpstr>
      <vt:lpstr>PowerPoint Presentation</vt:lpstr>
      <vt:lpstr>PowerPoint Presentation</vt:lpstr>
      <vt:lpstr> Experiment: How hot do cars get?</vt:lpstr>
      <vt:lpstr>PowerPoint Presentation</vt:lpstr>
      <vt:lpstr>PowerPoint Presentation</vt:lpstr>
      <vt:lpstr> Part 2: Applying knowledge to real-life situations</vt:lpstr>
      <vt:lpstr> Case study 1</vt:lpstr>
      <vt:lpstr> Case study 2</vt:lpstr>
      <vt:lpstr> Discussion</vt:lpstr>
      <vt:lpstr> Physics: Observation</vt:lpstr>
      <vt:lpstr>PowerPoint Presentation</vt:lpstr>
      <vt:lpstr> Physics: Discussion</vt:lpstr>
      <vt:lpstr> Physics: Data</vt:lpstr>
      <vt:lpstr> Physics: Data</vt:lpstr>
      <vt:lpstr> Biology: Discussion</vt:lpstr>
      <vt:lpstr> Biology: Vocabulary</vt:lpstr>
      <vt:lpstr> Biology: Vocabulary</vt:lpstr>
      <vt:lpstr> Biology: Vocabulary</vt:lpstr>
      <vt:lpstr>PowerPoint Presentation</vt:lpstr>
      <vt:lpstr>PowerPoint Presentation</vt:lpstr>
      <vt:lpstr> Biology: Dogs</vt:lpstr>
      <vt:lpstr> Biology: Dogs</vt:lpstr>
      <vt:lpstr> Application: Discuss</vt:lpstr>
      <vt:lpstr> Application: Skit</vt:lpstr>
      <vt:lpstr> Application: Poster</vt:lpstr>
      <vt:lpstr> Conclusions / reflection</vt:lpstr>
      <vt:lpstr> Teachers: Report about your class experience!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RedRover Responders Webinar Volunteer orientation</dc:title>
  <dc:creator>shawkins</dc:creator>
  <cp:lastModifiedBy>Minhhan Lam</cp:lastModifiedBy>
  <cp:revision>577</cp:revision>
  <dcterms:created xsi:type="dcterms:W3CDTF">2011-06-21T19:12:40Z</dcterms:created>
  <dcterms:modified xsi:type="dcterms:W3CDTF">2018-05-17T19:11:40Z</dcterms:modified>
</cp:coreProperties>
</file>